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3" r:id="rId4"/>
    <p:sldId id="274" r:id="rId5"/>
    <p:sldId id="275" r:id="rId6"/>
    <p:sldId id="276" r:id="rId7"/>
    <p:sldId id="277" r:id="rId8"/>
    <p:sldId id="278" r:id="rId9"/>
    <p:sldId id="301" r:id="rId10"/>
    <p:sldId id="313" r:id="rId11"/>
    <p:sldId id="290" r:id="rId12"/>
    <p:sldId id="257" r:id="rId13"/>
    <p:sldId id="258" r:id="rId14"/>
    <p:sldId id="285" r:id="rId15"/>
    <p:sldId id="286" r:id="rId16"/>
    <p:sldId id="287" r:id="rId17"/>
    <p:sldId id="288" r:id="rId18"/>
    <p:sldId id="284" r:id="rId19"/>
    <p:sldId id="312" r:id="rId20"/>
    <p:sldId id="279" r:id="rId21"/>
    <p:sldId id="294" r:id="rId22"/>
    <p:sldId id="295" r:id="rId23"/>
    <p:sldId id="296" r:id="rId24"/>
    <p:sldId id="259" r:id="rId25"/>
    <p:sldId id="260" r:id="rId26"/>
    <p:sldId id="261" r:id="rId27"/>
    <p:sldId id="262" r:id="rId28"/>
    <p:sldId id="263" r:id="rId29"/>
    <p:sldId id="264" r:id="rId30"/>
    <p:sldId id="283" r:id="rId31"/>
    <p:sldId id="266" r:id="rId32"/>
    <p:sldId id="272" r:id="rId33"/>
    <p:sldId id="271" r:id="rId34"/>
    <p:sldId id="302" r:id="rId35"/>
    <p:sldId id="309" r:id="rId36"/>
    <p:sldId id="303" r:id="rId37"/>
    <p:sldId id="304" r:id="rId38"/>
    <p:sldId id="291" r:id="rId39"/>
    <p:sldId id="311" r:id="rId40"/>
    <p:sldId id="306" r:id="rId41"/>
    <p:sldId id="307" r:id="rId42"/>
    <p:sldId id="308" r:id="rId43"/>
    <p:sldId id="299" r:id="rId44"/>
    <p:sldId id="267" r:id="rId45"/>
    <p:sldId id="268" r:id="rId46"/>
    <p:sldId id="269" r:id="rId47"/>
    <p:sldId id="282" r:id="rId48"/>
    <p:sldId id="31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C251D0-0A14-4DBB-80D0-5F8E974CA951}"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251D0-0A14-4DBB-80D0-5F8E974CA951}"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251D0-0A14-4DBB-80D0-5F8E974CA951}"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251D0-0A14-4DBB-80D0-5F8E974CA951}"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251D0-0A14-4DBB-80D0-5F8E974CA951}" type="datetimeFigureOut">
              <a:rPr lang="en-US" smtClean="0"/>
              <a:pPr/>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C251D0-0A14-4DBB-80D0-5F8E974CA951}"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C251D0-0A14-4DBB-80D0-5F8E974CA951}" type="datetimeFigureOut">
              <a:rPr lang="en-US" smtClean="0"/>
              <a:pPr/>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251D0-0A14-4DBB-80D0-5F8E974CA951}" type="datetimeFigureOut">
              <a:rPr lang="en-US" smtClean="0"/>
              <a:pPr/>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251D0-0A14-4DBB-80D0-5F8E974CA951}" type="datetimeFigureOut">
              <a:rPr lang="en-US" smtClean="0"/>
              <a:pPr/>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251D0-0A14-4DBB-80D0-5F8E974CA951}"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251D0-0A14-4DBB-80D0-5F8E974CA951}" type="datetimeFigureOut">
              <a:rPr lang="en-US" smtClean="0"/>
              <a:pPr/>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E3886-C265-4658-A73D-008FB8E09433}"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251D0-0A14-4DBB-80D0-5F8E974CA951}" type="datetimeFigureOut">
              <a:rPr lang="en-US" smtClean="0"/>
              <a:pPr/>
              <a:t>5/29/2025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E3886-C265-4658-A73D-008FB8E094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9.jpg"/>
          <p:cNvPicPr>
            <a:picLocks noChangeAspect="1"/>
          </p:cNvPicPr>
          <p:nvPr/>
        </p:nvPicPr>
        <p:blipFill>
          <a:blip r:embed="rId2" cstate="print"/>
          <a:stretch>
            <a:fillRect/>
          </a:stretch>
        </p:blipFill>
        <p:spPr>
          <a:xfrm>
            <a:off x="-1" y="0"/>
            <a:ext cx="9144001" cy="6858000"/>
          </a:xfrm>
          <a:prstGeom prst="rect">
            <a:avLst/>
          </a:prstGeom>
        </p:spPr>
      </p:pic>
      <p:pic>
        <p:nvPicPr>
          <p:cNvPr id="4" name="Content Placeholder 3" descr="48.gif"/>
          <p:cNvPicPr>
            <a:picLocks noGrp="1" noChangeAspect="1"/>
          </p:cNvPicPr>
          <p:nvPr>
            <p:ph idx="1"/>
          </p:nvPr>
        </p:nvPicPr>
        <p:blipFill>
          <a:blip r:embed="rId3" cstate="print"/>
          <a:stretch>
            <a:fillRect/>
          </a:stretch>
        </p:blipFill>
        <p:spPr>
          <a:xfrm>
            <a:off x="3143249" y="1170779"/>
            <a:ext cx="3333751" cy="4711702"/>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NATURE\903\128.jpg"/>
          <p:cNvPicPr>
            <a:picLocks noChangeAspect="1" noChangeArrowheads="1"/>
          </p:cNvPicPr>
          <p:nvPr/>
        </p:nvPicPr>
        <p:blipFill>
          <a:blip r:embed="rId2" cstate="print"/>
          <a:srcRect/>
          <a:stretch>
            <a:fillRect/>
          </a:stretch>
        </p:blipFill>
        <p:spPr bwMode="auto">
          <a:xfrm>
            <a:off x="1255637" y="142852"/>
            <a:ext cx="6775562" cy="6572296"/>
          </a:xfrm>
          <a:prstGeom prst="rect">
            <a:avLst/>
          </a:prstGeom>
          <a:noFill/>
        </p:spPr>
      </p:pic>
      <p:sp>
        <p:nvSpPr>
          <p:cNvPr id="2" name="Title 1"/>
          <p:cNvSpPr>
            <a:spLocks noGrp="1"/>
          </p:cNvSpPr>
          <p:nvPr>
            <p:ph type="title"/>
          </p:nvPr>
        </p:nvSpPr>
        <p:spPr>
          <a:xfrm>
            <a:off x="2285984" y="2285992"/>
            <a:ext cx="4286280" cy="1143000"/>
          </a:xfrm>
        </p:spPr>
        <p:txBody>
          <a:bodyPr>
            <a:normAutofit fontScale="90000"/>
          </a:bodyPr>
          <a:lstStyle/>
          <a:p>
            <a:r>
              <a:rPr lang="fa-IR" dirty="0" smtClean="0"/>
              <a:t>وارد آدرس سامانه شوید </a:t>
            </a:r>
            <a:br>
              <a:rPr lang="fa-IR" dirty="0" smtClean="0"/>
            </a:br>
            <a:r>
              <a:rPr lang="en-US" dirty="0" smtClean="0"/>
              <a:t>www.ircme.ir</a:t>
            </a:r>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l="12118" t="11996" r="15670" b="37495"/>
          <a:stretch>
            <a:fillRect/>
          </a:stretch>
        </p:blipFill>
        <p:spPr bwMode="auto">
          <a:xfrm>
            <a:off x="6665" y="0"/>
            <a:ext cx="9137335" cy="650083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rcRect r="15281" b="11197"/>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fa-IR" dirty="0" smtClean="0"/>
              <a:t>روی لینک دانشگاه البرز کلیک کنید </a:t>
            </a:r>
            <a:endParaRPr lang="en-US" dirty="0"/>
          </a:p>
        </p:txBody>
      </p:sp>
      <p:pic>
        <p:nvPicPr>
          <p:cNvPr id="4" name="Content Placeholder 3" descr="2.jpg"/>
          <p:cNvPicPr>
            <a:picLocks noGrp="1" noChangeAspect="1"/>
          </p:cNvPicPr>
          <p:nvPr>
            <p:ph idx="1"/>
          </p:nvPr>
        </p:nvPicPr>
        <p:blipFill>
          <a:blip r:embed="rId2" cstate="print"/>
          <a:srcRect l="17500" t="21519" r="15682" b="7923"/>
          <a:stretch>
            <a:fillRect/>
          </a:stretch>
        </p:blipFill>
        <p:spPr>
          <a:xfrm>
            <a:off x="0" y="928670"/>
            <a:ext cx="9144000" cy="5929330"/>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NATURE\90\vectorstock-28853-grunge-flower-background-vector.jpg"/>
          <p:cNvPicPr>
            <a:picLocks noChangeAspect="1" noChangeArrowheads="1"/>
          </p:cNvPicPr>
          <p:nvPr/>
        </p:nvPicPr>
        <p:blipFill>
          <a:blip r:embed="rId2" cstate="print"/>
          <a:srcRect/>
          <a:stretch>
            <a:fillRect/>
          </a:stretch>
        </p:blipFill>
        <p:spPr bwMode="auto">
          <a:xfrm>
            <a:off x="5524500" y="3048000"/>
            <a:ext cx="3619500" cy="3810000"/>
          </a:xfrm>
          <a:prstGeom prst="rect">
            <a:avLst/>
          </a:prstGeom>
          <a:noFill/>
        </p:spPr>
      </p:pic>
      <p:pic>
        <p:nvPicPr>
          <p:cNvPr id="3074" name="Picture 2"/>
          <p:cNvPicPr>
            <a:picLocks noGrp="1" noChangeAspect="1" noChangeArrowheads="1"/>
          </p:cNvPicPr>
          <p:nvPr>
            <p:ph idx="1"/>
          </p:nvPr>
        </p:nvPicPr>
        <p:blipFill>
          <a:blip r:embed="rId3" cstate="print"/>
          <a:srcRect l="22073" t="7260" r="25155" b="4349"/>
          <a:stretch>
            <a:fillRect/>
          </a:stretch>
        </p:blipFill>
        <p:spPr bwMode="auto">
          <a:xfrm>
            <a:off x="0" y="0"/>
            <a:ext cx="5643570" cy="6858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پس از اتمام مراحل ثبت نام ، سامانه به شما رمز عبور می دهد آنرا یادداشت کنید .</a:t>
            </a:r>
            <a:endParaRPr lang="en-US" dirty="0"/>
          </a:p>
        </p:txBody>
      </p:sp>
      <p:pic>
        <p:nvPicPr>
          <p:cNvPr id="4098" name="Picture 2"/>
          <p:cNvPicPr>
            <a:picLocks noGrp="1" noChangeAspect="1" noChangeArrowheads="1"/>
          </p:cNvPicPr>
          <p:nvPr>
            <p:ph idx="1"/>
          </p:nvPr>
        </p:nvPicPr>
        <p:blipFill>
          <a:blip r:embed="rId2" cstate="print"/>
          <a:srcRect l="16776" t="46211" r="22273" b="21919"/>
          <a:stretch>
            <a:fillRect/>
          </a:stretch>
        </p:blipFill>
        <p:spPr bwMode="auto">
          <a:xfrm>
            <a:off x="0" y="1643050"/>
            <a:ext cx="8643967" cy="3714776"/>
          </a:xfrm>
          <a:prstGeom prst="rect">
            <a:avLst/>
          </a:prstGeom>
          <a:noFill/>
          <a:ln w="9525">
            <a:noFill/>
            <a:miter lim="800000"/>
            <a:headEnd/>
            <a:tailEnd/>
          </a:ln>
          <a:effectLst/>
        </p:spPr>
      </p:pic>
      <p:pic>
        <p:nvPicPr>
          <p:cNvPr id="4099" name="Picture 3" descr="E:\NATURE\901\38.jpg"/>
          <p:cNvPicPr>
            <a:picLocks noChangeAspect="1" noChangeArrowheads="1"/>
          </p:cNvPicPr>
          <p:nvPr/>
        </p:nvPicPr>
        <p:blipFill>
          <a:blip r:embed="rId3" cstate="print"/>
          <a:srcRect/>
          <a:stretch>
            <a:fillRect/>
          </a:stretch>
        </p:blipFill>
        <p:spPr bwMode="auto">
          <a:xfrm>
            <a:off x="0" y="4348990"/>
            <a:ext cx="2500298" cy="2509010"/>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NATURE\901\41.jpg"/>
          <p:cNvPicPr>
            <a:picLocks noChangeAspect="1" noChangeArrowheads="1"/>
          </p:cNvPicPr>
          <p:nvPr/>
        </p:nvPicPr>
        <p:blipFill>
          <a:blip r:embed="rId2" cstate="print"/>
          <a:srcRect/>
          <a:stretch>
            <a:fillRect/>
          </a:stretch>
        </p:blipFill>
        <p:spPr bwMode="auto">
          <a:xfrm>
            <a:off x="0" y="3643330"/>
            <a:ext cx="2571736" cy="3214670"/>
          </a:xfrm>
          <a:prstGeom prst="rect">
            <a:avLst/>
          </a:prstGeom>
          <a:noFill/>
        </p:spPr>
      </p:pic>
      <p:sp>
        <p:nvSpPr>
          <p:cNvPr id="2" name="Title 1"/>
          <p:cNvSpPr>
            <a:spLocks noGrp="1"/>
          </p:cNvSpPr>
          <p:nvPr>
            <p:ph type="title"/>
          </p:nvPr>
        </p:nvSpPr>
        <p:spPr/>
        <p:txBody>
          <a:bodyPr>
            <a:noAutofit/>
          </a:bodyPr>
          <a:lstStyle/>
          <a:p>
            <a:r>
              <a:rPr lang="fa-IR" sz="3600" dirty="0" smtClean="0"/>
              <a:t>درصورتی که رمز عبور خود را فراموش کرده اید روی بازیابی رمز عبور کلی کنید:</a:t>
            </a:r>
            <a:endParaRPr lang="en-US" sz="3600" dirty="0"/>
          </a:p>
        </p:txBody>
      </p:sp>
      <p:pic>
        <p:nvPicPr>
          <p:cNvPr id="5122" name="Picture 2"/>
          <p:cNvPicPr>
            <a:picLocks noGrp="1" noChangeAspect="1" noChangeArrowheads="1"/>
          </p:cNvPicPr>
          <p:nvPr>
            <p:ph idx="1"/>
          </p:nvPr>
        </p:nvPicPr>
        <p:blipFill>
          <a:blip r:embed="rId3" cstate="print"/>
          <a:srcRect l="14486" t="26201" r="18037" b="13819"/>
          <a:stretch>
            <a:fillRect/>
          </a:stretch>
        </p:blipFill>
        <p:spPr bwMode="auto">
          <a:xfrm>
            <a:off x="1785918" y="2000240"/>
            <a:ext cx="6643702" cy="442913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13302" t="16731" r="15670" b="434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00628" cy="6126163"/>
          </a:xfrm>
        </p:spPr>
        <p:txBody>
          <a:bodyPr>
            <a:normAutofit/>
          </a:bodyPr>
          <a:lstStyle/>
          <a:p>
            <a:pPr algn="ctr" rtl="1"/>
            <a:r>
              <a:rPr lang="fa-IR" sz="3600" b="1" dirty="0" smtClean="0"/>
              <a:t>توجه : هر بار که می خواهید وارد سامانه شوید ابتدا باید وارد لینک دانشگاه خود شده سپس رمز عبور وکد کاربری را وارد نمائید .</a:t>
            </a:r>
            <a:endParaRPr lang="en-US" sz="3600" dirty="0" smtClean="0"/>
          </a:p>
          <a:p>
            <a:pPr algn="ctr" rtl="1"/>
            <a:endParaRPr lang="en-US" sz="3600" dirty="0"/>
          </a:p>
        </p:txBody>
      </p:sp>
      <p:pic>
        <p:nvPicPr>
          <p:cNvPr id="2050" name="Picture 2" descr="57"/>
          <p:cNvPicPr>
            <a:picLocks noChangeAspect="1" noChangeArrowheads="1"/>
          </p:cNvPicPr>
          <p:nvPr/>
        </p:nvPicPr>
        <p:blipFill>
          <a:blip r:embed="rId2" cstate="print"/>
          <a:srcRect/>
          <a:stretch>
            <a:fillRect/>
          </a:stretch>
        </p:blipFill>
        <p:spPr bwMode="auto">
          <a:xfrm>
            <a:off x="214282" y="3571876"/>
            <a:ext cx="3990883" cy="2846393"/>
          </a:xfrm>
          <a:prstGeom prst="rect">
            <a:avLst/>
          </a:prstGeom>
          <a:noFill/>
          <a:ln w="9525">
            <a:noFill/>
            <a:miter lim="800000"/>
            <a:headEnd/>
            <a:tailEnd/>
          </a:ln>
        </p:spPr>
      </p:pic>
      <p:pic>
        <p:nvPicPr>
          <p:cNvPr id="2051" name="Picture 3" descr="E:\NATURE\90\flowers_200.gif"/>
          <p:cNvPicPr>
            <a:picLocks noChangeAspect="1" noChangeArrowheads="1"/>
          </p:cNvPicPr>
          <p:nvPr/>
        </p:nvPicPr>
        <p:blipFill>
          <a:blip r:embed="rId3" cstate="print"/>
          <a:srcRect/>
          <a:stretch>
            <a:fillRect/>
          </a:stretch>
        </p:blipFill>
        <p:spPr bwMode="auto">
          <a:xfrm>
            <a:off x="5286380" y="1214422"/>
            <a:ext cx="3552825" cy="3219450"/>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NATURE\jadid\36582976837994538401.jpg"/>
          <p:cNvPicPr>
            <a:picLocks noChangeAspect="1" noChangeArrowheads="1"/>
          </p:cNvPicPr>
          <p:nvPr/>
        </p:nvPicPr>
        <p:blipFill>
          <a:blip r:embed="rId2" cstate="print"/>
          <a:srcRect b="8497"/>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jpg"/>
          <p:cNvPicPr>
            <a:picLocks noChangeAspect="1"/>
          </p:cNvPicPr>
          <p:nvPr/>
        </p:nvPicPr>
        <p:blipFill>
          <a:blip r:embed="rId2" cstate="print"/>
          <a:stretch>
            <a:fillRect/>
          </a:stretch>
        </p:blipFill>
        <p:spPr>
          <a:xfrm>
            <a:off x="0" y="285728"/>
            <a:ext cx="9144000" cy="6572272"/>
          </a:xfrm>
          <a:prstGeom prst="rect">
            <a:avLst/>
          </a:prstGeom>
        </p:spPr>
      </p:pic>
      <p:sp>
        <p:nvSpPr>
          <p:cNvPr id="2" name="Title 1"/>
          <p:cNvSpPr>
            <a:spLocks noGrp="1"/>
          </p:cNvSpPr>
          <p:nvPr>
            <p:ph type="ctrTitle"/>
          </p:nvPr>
        </p:nvSpPr>
        <p:spPr>
          <a:xfrm>
            <a:off x="642910" y="0"/>
            <a:ext cx="7772400" cy="1470025"/>
          </a:xfrm>
        </p:spPr>
        <p:txBody>
          <a:bodyPr/>
          <a:lstStyle/>
          <a:p>
            <a:r>
              <a:rPr lang="fa-IR" dirty="0" smtClean="0"/>
              <a:t>سامانه آموزش مداوم کشوری</a:t>
            </a:r>
            <a:endParaRPr lang="en-US" dirty="0"/>
          </a:p>
        </p:txBody>
      </p:sp>
      <p:sp>
        <p:nvSpPr>
          <p:cNvPr id="3" name="Subtitle 2"/>
          <p:cNvSpPr>
            <a:spLocks noGrp="1"/>
          </p:cNvSpPr>
          <p:nvPr>
            <p:ph type="subTitle" idx="1"/>
          </p:nvPr>
        </p:nvSpPr>
        <p:spPr>
          <a:xfrm>
            <a:off x="0" y="4929198"/>
            <a:ext cx="4071934" cy="1928802"/>
          </a:xfrm>
        </p:spPr>
        <p:txBody>
          <a:bodyPr>
            <a:normAutofit fontScale="92500" lnSpcReduction="10000"/>
          </a:bodyPr>
          <a:lstStyle/>
          <a:p>
            <a:r>
              <a:rPr lang="fa-IR" b="1" dirty="0" smtClean="0">
                <a:solidFill>
                  <a:srgbClr val="FF0000"/>
                </a:solidFill>
              </a:rPr>
              <a:t>ترانه تهمتنی</a:t>
            </a:r>
          </a:p>
          <a:p>
            <a:r>
              <a:rPr lang="fa-IR" b="1" dirty="0" smtClean="0">
                <a:solidFill>
                  <a:srgbClr val="FF0000"/>
                </a:solidFill>
              </a:rPr>
              <a:t>مدیر آموزش مداوم دانشگاه علوم پزشکی وخدمات بهداشتی درمانی البرز</a:t>
            </a:r>
            <a:endParaRPr lang="en-US"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229600" cy="1143000"/>
          </a:xfrm>
        </p:spPr>
        <p:txBody>
          <a:bodyPr/>
          <a:lstStyle/>
          <a:p>
            <a:r>
              <a:rPr lang="fa-IR" b="1" dirty="0" smtClean="0"/>
              <a:t>برنامه های حضوری</a:t>
            </a:r>
            <a:endParaRPr lang="en-US" dirty="0"/>
          </a:p>
        </p:txBody>
      </p:sp>
      <p:sp>
        <p:nvSpPr>
          <p:cNvPr id="3" name="Content Placeholder 2"/>
          <p:cNvSpPr>
            <a:spLocks noGrp="1"/>
          </p:cNvSpPr>
          <p:nvPr>
            <p:ph idx="1"/>
          </p:nvPr>
        </p:nvSpPr>
        <p:spPr>
          <a:xfrm>
            <a:off x="0" y="1142985"/>
            <a:ext cx="9144000" cy="3714776"/>
          </a:xfrm>
        </p:spPr>
        <p:txBody>
          <a:bodyPr>
            <a:normAutofit lnSpcReduction="10000"/>
          </a:bodyPr>
          <a:lstStyle/>
          <a:p>
            <a:pPr algn="r" rtl="1"/>
            <a:r>
              <a:rPr lang="fa-IR" b="1" dirty="0" smtClean="0"/>
              <a:t>در این قسمت مشمولين مي توانند با استفاده از سه گزینه ی زير اطلاعات لازم در خصوص برنامه هاي حضوري آموزش مداوم را دريافت نمايند. </a:t>
            </a:r>
            <a:endParaRPr lang="en-US" dirty="0" smtClean="0"/>
          </a:p>
          <a:p>
            <a:pPr algn="r" rtl="1"/>
            <a:r>
              <a:rPr lang="fa-IR" b="1" dirty="0" smtClean="0"/>
              <a:t>گزينه ها عبارتند از :</a:t>
            </a:r>
            <a:endParaRPr lang="en-US" dirty="0" smtClean="0"/>
          </a:p>
          <a:p>
            <a:pPr lvl="0" algn="r" rtl="1"/>
            <a:r>
              <a:rPr lang="fa-IR" b="1" dirty="0" smtClean="0"/>
              <a:t>مشاهده و ثبت نام برنامه هاي جديد</a:t>
            </a:r>
            <a:endParaRPr lang="en-US" dirty="0" smtClean="0"/>
          </a:p>
          <a:p>
            <a:pPr lvl="0" algn="r" rtl="1"/>
            <a:r>
              <a:rPr lang="fa-IR" b="1" dirty="0" smtClean="0"/>
              <a:t>برنامه هاي شرکت کرده</a:t>
            </a:r>
            <a:endParaRPr lang="en-US" dirty="0" smtClean="0"/>
          </a:p>
          <a:p>
            <a:pPr lvl="0" algn="r" rtl="1"/>
            <a:r>
              <a:rPr lang="fa-IR" b="1" dirty="0" smtClean="0"/>
              <a:t>برنامه هاي شرکت نکرده</a:t>
            </a:r>
            <a:endParaRPr lang="en-US" dirty="0"/>
          </a:p>
        </p:txBody>
      </p:sp>
      <p:pic>
        <p:nvPicPr>
          <p:cNvPr id="23554" name="Picture 2" descr="E:\NATURE\90\aqw2.jpg"/>
          <p:cNvPicPr>
            <a:picLocks noChangeAspect="1" noChangeArrowheads="1"/>
          </p:cNvPicPr>
          <p:nvPr/>
        </p:nvPicPr>
        <p:blipFill>
          <a:blip r:embed="rId2" cstate="print"/>
          <a:srcRect/>
          <a:stretch>
            <a:fillRect/>
          </a:stretch>
        </p:blipFill>
        <p:spPr bwMode="auto">
          <a:xfrm>
            <a:off x="0" y="4787900"/>
            <a:ext cx="9144000" cy="207010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3600" dirty="0" smtClean="0"/>
              <a:t>دربرنامه های حضوری می توانید برنامه های جدید را برای ثبت نام مشاهده کنید </a:t>
            </a:r>
            <a:endParaRPr lang="en-US" sz="3600" dirty="0"/>
          </a:p>
        </p:txBody>
      </p:sp>
      <p:pic>
        <p:nvPicPr>
          <p:cNvPr id="12290" name="Picture 2"/>
          <p:cNvPicPr>
            <a:picLocks noGrp="1" noChangeAspect="1" noChangeArrowheads="1"/>
          </p:cNvPicPr>
          <p:nvPr>
            <p:ph idx="1"/>
          </p:nvPr>
        </p:nvPicPr>
        <p:blipFill>
          <a:blip r:embed="rId2" cstate="print"/>
          <a:srcRect l="22854" t="13574" r="5015" b="5927"/>
          <a:stretch>
            <a:fillRect/>
          </a:stretch>
        </p:blipFill>
        <p:spPr bwMode="auto">
          <a:xfrm>
            <a:off x="214282" y="1476520"/>
            <a:ext cx="6429420" cy="5381480"/>
          </a:xfrm>
          <a:prstGeom prst="rect">
            <a:avLst/>
          </a:prstGeom>
          <a:noFill/>
          <a:ln w="9525">
            <a:noFill/>
            <a:miter lim="800000"/>
            <a:headEnd/>
            <a:tailEnd/>
          </a:ln>
          <a:effectLst/>
        </p:spPr>
      </p:pic>
      <p:cxnSp>
        <p:nvCxnSpPr>
          <p:cNvPr id="6" name="Elbow Connector 5"/>
          <p:cNvCxnSpPr/>
          <p:nvPr/>
        </p:nvCxnSpPr>
        <p:spPr>
          <a:xfrm rot="10800000" flipV="1">
            <a:off x="6572264" y="1214422"/>
            <a:ext cx="1643074" cy="1500198"/>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dirty="0" smtClean="0"/>
              <a:t>برای ثبت نام در برنامه ها روی مشاهده وثبت نام  برنامه های جدید کلیک کنید وسپس روی آیکون آبی رنگ کلیک کنید </a:t>
            </a:r>
            <a:endParaRPr lang="en-US" sz="3200" dirty="0"/>
          </a:p>
        </p:txBody>
      </p:sp>
      <p:pic>
        <p:nvPicPr>
          <p:cNvPr id="13314" name="Picture 2"/>
          <p:cNvPicPr>
            <a:picLocks noGrp="1" noChangeAspect="1" noChangeArrowheads="1"/>
          </p:cNvPicPr>
          <p:nvPr>
            <p:ph idx="1"/>
          </p:nvPr>
        </p:nvPicPr>
        <p:blipFill>
          <a:blip r:embed="rId2" cstate="print"/>
          <a:srcRect l="5015" t="11996" r="5015" b="5927"/>
          <a:stretch>
            <a:fillRect/>
          </a:stretch>
        </p:blipFill>
        <p:spPr bwMode="auto">
          <a:xfrm>
            <a:off x="0" y="1530251"/>
            <a:ext cx="7715272" cy="5327749"/>
          </a:xfrm>
          <a:prstGeom prst="rect">
            <a:avLst/>
          </a:prstGeom>
          <a:noFill/>
          <a:ln w="9525">
            <a:noFill/>
            <a:miter lim="800000"/>
            <a:headEnd/>
            <a:tailEnd/>
          </a:ln>
          <a:effectLst/>
        </p:spPr>
      </p:pic>
      <p:cxnSp>
        <p:nvCxnSpPr>
          <p:cNvPr id="6" name="Curved Connector 5"/>
          <p:cNvCxnSpPr/>
          <p:nvPr/>
        </p:nvCxnSpPr>
        <p:spPr>
          <a:xfrm rot="10800000" flipV="1">
            <a:off x="7572396" y="1785926"/>
            <a:ext cx="785818" cy="571504"/>
          </a:xfrm>
          <a:prstGeom prst="curved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42908" y="2714620"/>
            <a:ext cx="71438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29718" cy="1143000"/>
          </a:xfrm>
        </p:spPr>
        <p:txBody>
          <a:bodyPr>
            <a:noAutofit/>
          </a:bodyPr>
          <a:lstStyle/>
          <a:p>
            <a:r>
              <a:rPr lang="fa-IR" sz="3600" dirty="0" smtClean="0"/>
              <a:t>بعد از کلیک روی آیکون ثبت نام این پیام برای شما می آید</a:t>
            </a:r>
            <a:endParaRPr lang="en-US" sz="3600" dirty="0"/>
          </a:p>
        </p:txBody>
      </p:sp>
      <p:pic>
        <p:nvPicPr>
          <p:cNvPr id="14338" name="Picture 2"/>
          <p:cNvPicPr>
            <a:picLocks noGrp="1" noChangeAspect="1" noChangeArrowheads="1"/>
          </p:cNvPicPr>
          <p:nvPr>
            <p:ph idx="1"/>
          </p:nvPr>
        </p:nvPicPr>
        <p:blipFill>
          <a:blip r:embed="rId2" cstate="print"/>
          <a:srcRect l="3832" t="13574" r="5015" b="13819"/>
          <a:stretch>
            <a:fillRect/>
          </a:stretch>
        </p:blipFill>
        <p:spPr bwMode="auto">
          <a:xfrm>
            <a:off x="214281" y="1071546"/>
            <a:ext cx="8802095" cy="564360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cstate="print"/>
          <a:srcRect l="18337" t="19502" r="14856" b="9340"/>
          <a:stretch>
            <a:fillRect/>
          </a:stretch>
        </p:blipFill>
        <p:spPr>
          <a:xfrm>
            <a:off x="0" y="1428737"/>
            <a:ext cx="9144000" cy="5429264"/>
          </a:xfrm>
        </p:spPr>
      </p:pic>
      <p:sp>
        <p:nvSpPr>
          <p:cNvPr id="2" name="Title 1"/>
          <p:cNvSpPr>
            <a:spLocks noGrp="1"/>
          </p:cNvSpPr>
          <p:nvPr>
            <p:ph type="title"/>
          </p:nvPr>
        </p:nvSpPr>
        <p:spPr/>
        <p:txBody>
          <a:bodyPr>
            <a:noAutofit/>
          </a:bodyPr>
          <a:lstStyle/>
          <a:p>
            <a:r>
              <a:rPr lang="fa-IR" sz="3200" dirty="0" smtClean="0"/>
              <a:t>نام کاربری را کد ملی خود وارد کنید </a:t>
            </a:r>
            <a:br>
              <a:rPr lang="fa-IR" sz="3200" dirty="0" smtClean="0"/>
            </a:br>
            <a:r>
              <a:rPr lang="fa-IR" sz="3200" dirty="0" smtClean="0"/>
              <a:t>رمز عبور به حروف کوچک انگلیسی</a:t>
            </a:r>
            <a:br>
              <a:rPr lang="fa-IR" sz="3200" dirty="0" smtClean="0"/>
            </a:br>
            <a:r>
              <a:rPr lang="fa-IR" sz="3200" dirty="0" smtClean="0"/>
              <a:t>کد امنیتی عددی که داده را تکرار کنید</a:t>
            </a:r>
            <a:endParaRPr lang="en-US" sz="3200"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96908"/>
          </a:xfrm>
        </p:spPr>
        <p:txBody>
          <a:bodyPr>
            <a:normAutofit/>
          </a:bodyPr>
          <a:lstStyle/>
          <a:p>
            <a:r>
              <a:rPr lang="fa-IR" sz="3200" dirty="0" smtClean="0"/>
              <a:t>برای ثبت نام در برنامه ها روی مشاهده وثبت نام کلیک کنید</a:t>
            </a:r>
            <a:endParaRPr lang="en-US" sz="3200" dirty="0"/>
          </a:p>
        </p:txBody>
      </p:sp>
      <p:pic>
        <p:nvPicPr>
          <p:cNvPr id="4" name="Content Placeholder 3" descr="4.jpg"/>
          <p:cNvPicPr>
            <a:picLocks noGrp="1" noChangeAspect="1"/>
          </p:cNvPicPr>
          <p:nvPr>
            <p:ph idx="1"/>
          </p:nvPr>
        </p:nvPicPr>
        <p:blipFill>
          <a:blip r:embed="rId2" cstate="print"/>
          <a:srcRect l="18253" t="37417" r="13455" b="9084"/>
          <a:stretch>
            <a:fillRect/>
          </a:stretch>
        </p:blipFill>
        <p:spPr>
          <a:xfrm>
            <a:off x="0" y="928670"/>
            <a:ext cx="9144001" cy="5929330"/>
          </a:xfr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cstate="print"/>
          <a:srcRect l="17116" t="14767" r="34326" b="7957"/>
          <a:stretch>
            <a:fillRect/>
          </a:stretch>
        </p:blipFill>
        <p:spPr>
          <a:xfrm>
            <a:off x="0" y="0"/>
            <a:ext cx="6572264" cy="6858000"/>
          </a:xfrm>
        </p:spPr>
      </p:pic>
      <p:sp>
        <p:nvSpPr>
          <p:cNvPr id="3" name="Title 1"/>
          <p:cNvSpPr>
            <a:spLocks noGrp="1"/>
          </p:cNvSpPr>
          <p:nvPr>
            <p:ph type="title"/>
          </p:nvPr>
        </p:nvSpPr>
        <p:spPr>
          <a:xfrm>
            <a:off x="6643702" y="0"/>
            <a:ext cx="2500298" cy="4143380"/>
          </a:xfrm>
        </p:spPr>
        <p:txBody>
          <a:bodyPr>
            <a:normAutofit/>
          </a:bodyPr>
          <a:lstStyle/>
          <a:p>
            <a:r>
              <a:rPr lang="fa-IR" sz="3200" b="1" dirty="0" smtClean="0"/>
              <a:t>هنگام ثبت نام در برنامه ها              می توانید در قسمت مجری فقط دانشگاه خود را انتخاب کنید </a:t>
            </a:r>
            <a:endParaRPr lang="en-US" sz="3200" b="1" dirty="0"/>
          </a:p>
        </p:txBody>
      </p:sp>
      <p:cxnSp>
        <p:nvCxnSpPr>
          <p:cNvPr id="6" name="Straight Arrow Connector 5"/>
          <p:cNvCxnSpPr/>
          <p:nvPr/>
        </p:nvCxnSpPr>
        <p:spPr>
          <a:xfrm rot="10800000">
            <a:off x="6500826" y="3429000"/>
            <a:ext cx="1000132" cy="9286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png"/>
          <p:cNvPicPr>
            <a:picLocks noGrp="1" noChangeAspect="1"/>
          </p:cNvPicPr>
          <p:nvPr>
            <p:ph idx="1"/>
          </p:nvPr>
        </p:nvPicPr>
        <p:blipFill>
          <a:blip r:embed="rId2" cstate="print"/>
          <a:srcRect l="16129" t="27846" r="32932" b="9084"/>
          <a:stretch>
            <a:fillRect/>
          </a:stretch>
        </p:blipFill>
        <p:spPr>
          <a:xfrm>
            <a:off x="0" y="0"/>
            <a:ext cx="9144000" cy="6695078"/>
          </a:xfr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png"/>
          <p:cNvPicPr>
            <a:picLocks noGrp="1" noChangeAspect="1"/>
          </p:cNvPicPr>
          <p:nvPr>
            <p:ph idx="1"/>
          </p:nvPr>
        </p:nvPicPr>
        <p:blipFill>
          <a:blip r:embed="rId2" cstate="print"/>
          <a:srcRect l="15516" t="27236" r="32877" b="7506"/>
          <a:stretch>
            <a:fillRect/>
          </a:stretch>
        </p:blipFill>
        <p:spPr>
          <a:xfrm>
            <a:off x="571472" y="285728"/>
            <a:ext cx="7572396" cy="6595318"/>
          </a:xfr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rtl="1"/>
            <a:r>
              <a:rPr lang="fa-IR" sz="3200" b="1" dirty="0" smtClean="0">
                <a:solidFill>
                  <a:srgbClr val="FF0000"/>
                </a:solidFill>
              </a:rPr>
              <a:t>برای دیدن مشخصات کامل برنامه روی ایکون مورد نظر کلیک کنید </a:t>
            </a:r>
            <a:endParaRPr lang="en-US" sz="3200" b="1" dirty="0">
              <a:solidFill>
                <a:srgbClr val="FF0000"/>
              </a:solidFill>
            </a:endParaRPr>
          </a:p>
        </p:txBody>
      </p:sp>
      <p:pic>
        <p:nvPicPr>
          <p:cNvPr id="4" name="Content Placeholder 3" descr="8.jpg"/>
          <p:cNvPicPr>
            <a:picLocks noGrp="1" noChangeAspect="1"/>
          </p:cNvPicPr>
          <p:nvPr>
            <p:ph idx="1"/>
          </p:nvPr>
        </p:nvPicPr>
        <p:blipFill>
          <a:blip r:embed="rId2" cstate="print"/>
          <a:srcRect l="17021" t="7260" r="15238" b="7506"/>
          <a:stretch>
            <a:fillRect/>
          </a:stretch>
        </p:blipFill>
        <p:spPr>
          <a:xfrm>
            <a:off x="0" y="928670"/>
            <a:ext cx="9144000" cy="5929330"/>
          </a:xfrm>
        </p:spPr>
      </p:pic>
      <p:cxnSp>
        <p:nvCxnSpPr>
          <p:cNvPr id="6" name="Straight Arrow Connector 5"/>
          <p:cNvCxnSpPr/>
          <p:nvPr/>
        </p:nvCxnSpPr>
        <p:spPr>
          <a:xfrm rot="5400000">
            <a:off x="-393735" y="2250273"/>
            <a:ext cx="1786744" cy="7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NATURE\903\4.bmp"/>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0"/>
            <a:ext cx="8229600" cy="1143000"/>
          </a:xfrm>
        </p:spPr>
        <p:txBody>
          <a:bodyPr/>
          <a:lstStyle/>
          <a:p>
            <a:r>
              <a:rPr lang="fa-IR" b="1" dirty="0" smtClean="0"/>
              <a:t>آدرس سامانه آموزش مداوم کشوری</a:t>
            </a:r>
            <a:endParaRPr lang="en-US" b="1" dirty="0"/>
          </a:p>
        </p:txBody>
      </p:sp>
      <p:sp>
        <p:nvSpPr>
          <p:cNvPr id="3" name="Content Placeholder 2"/>
          <p:cNvSpPr>
            <a:spLocks noGrp="1"/>
          </p:cNvSpPr>
          <p:nvPr>
            <p:ph idx="1"/>
          </p:nvPr>
        </p:nvSpPr>
        <p:spPr>
          <a:xfrm>
            <a:off x="0" y="5786454"/>
            <a:ext cx="8229600" cy="1071546"/>
          </a:xfrm>
        </p:spPr>
        <p:txBody>
          <a:bodyPr>
            <a:noAutofit/>
          </a:bodyPr>
          <a:lstStyle/>
          <a:p>
            <a:pPr>
              <a:buNone/>
            </a:pPr>
            <a:r>
              <a:rPr lang="en-US" sz="7200" b="1" dirty="0" smtClean="0"/>
              <a:t>www.ircme.ir</a:t>
            </a:r>
            <a:endParaRPr lang="en-US" sz="7200" b="1"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29718" cy="4525963"/>
          </a:xfrm>
        </p:spPr>
        <p:txBody>
          <a:bodyPr>
            <a:normAutofit/>
          </a:bodyPr>
          <a:lstStyle/>
          <a:p>
            <a:pPr algn="r" rtl="1"/>
            <a:r>
              <a:rPr lang="fa-IR" b="1" dirty="0" smtClean="0"/>
              <a:t>برای ثبت نام در برنامه ها وارد صفحه شخصی خود شده واز روی برنامه های حضوری کلیک کنید وثبت نام برنامه جدید را باز کرده  ودر برنامه ثبت نام کنید </a:t>
            </a:r>
            <a:endParaRPr lang="en-US" dirty="0" smtClean="0"/>
          </a:p>
          <a:p>
            <a:pPr algn="r">
              <a:buNone/>
            </a:pPr>
            <a:endParaRPr lang="en-US" dirty="0"/>
          </a:p>
        </p:txBody>
      </p:sp>
      <p:pic>
        <p:nvPicPr>
          <p:cNvPr id="28674" name="Picture 2" descr="E:\NATURE\90\nn.jpg"/>
          <p:cNvPicPr>
            <a:picLocks noChangeAspect="1" noChangeArrowheads="1"/>
          </p:cNvPicPr>
          <p:nvPr/>
        </p:nvPicPr>
        <p:blipFill>
          <a:blip r:embed="rId2" cstate="print"/>
          <a:srcRect/>
          <a:stretch>
            <a:fillRect/>
          </a:stretch>
        </p:blipFill>
        <p:spPr bwMode="auto">
          <a:xfrm>
            <a:off x="0" y="2773537"/>
            <a:ext cx="9144000" cy="4084463"/>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r>
              <a:rPr lang="fa-IR" b="1" dirty="0" smtClean="0">
                <a:solidFill>
                  <a:srgbClr val="FF0000"/>
                </a:solidFill>
              </a:rPr>
              <a:t>ثبت نام در برنامه </a:t>
            </a:r>
            <a:endParaRPr lang="en-US" b="1" dirty="0">
              <a:solidFill>
                <a:srgbClr val="FF0000"/>
              </a:solidFill>
            </a:endParaRPr>
          </a:p>
        </p:txBody>
      </p:sp>
      <p:pic>
        <p:nvPicPr>
          <p:cNvPr id="4" name="Content Placeholder 3" descr="9.png"/>
          <p:cNvPicPr>
            <a:picLocks noGrp="1" noChangeAspect="1"/>
          </p:cNvPicPr>
          <p:nvPr>
            <p:ph idx="1"/>
          </p:nvPr>
        </p:nvPicPr>
        <p:blipFill>
          <a:blip r:embed="rId2" cstate="print"/>
          <a:srcRect l="12564" t="28426" r="33287" b="9084"/>
          <a:stretch>
            <a:fillRect/>
          </a:stretch>
        </p:blipFill>
        <p:spPr>
          <a:xfrm>
            <a:off x="368643" y="1214422"/>
            <a:ext cx="7632349" cy="4929222"/>
          </a:xfrm>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ChangeAspect="1"/>
          </p:cNvPicPr>
          <p:nvPr/>
        </p:nvPicPr>
        <p:blipFill>
          <a:blip r:embed="rId2" cstate="print"/>
          <a:srcRect l="17912" t="28568" r="32870" b="9084"/>
          <a:stretch>
            <a:fillRect/>
          </a:stretch>
        </p:blipFill>
        <p:spPr>
          <a:xfrm>
            <a:off x="571472" y="285728"/>
            <a:ext cx="7736974" cy="6572272"/>
          </a:xfrm>
          <a:prstGeom prst="rect">
            <a:avLst/>
          </a:prstGeo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E:\NATURE\901\9.gif"/>
          <p:cNvPicPr>
            <a:picLocks noChangeAspect="1" noChangeArrowheads="1"/>
          </p:cNvPicPr>
          <p:nvPr/>
        </p:nvPicPr>
        <p:blipFill>
          <a:blip r:embed="rId2" cstate="print"/>
          <a:srcRect/>
          <a:stretch>
            <a:fillRect/>
          </a:stretch>
        </p:blipFill>
        <p:spPr bwMode="auto">
          <a:xfrm>
            <a:off x="0" y="2926097"/>
            <a:ext cx="2857488" cy="3931903"/>
          </a:xfrm>
          <a:prstGeom prst="rect">
            <a:avLst/>
          </a:prstGeom>
          <a:noFill/>
        </p:spPr>
      </p:pic>
      <p:sp>
        <p:nvSpPr>
          <p:cNvPr id="2" name="Title 1"/>
          <p:cNvSpPr>
            <a:spLocks noGrp="1"/>
          </p:cNvSpPr>
          <p:nvPr>
            <p:ph type="title"/>
          </p:nvPr>
        </p:nvSpPr>
        <p:spPr/>
        <p:txBody>
          <a:bodyPr/>
          <a:lstStyle/>
          <a:p>
            <a:r>
              <a:rPr lang="fa-IR" dirty="0" smtClean="0"/>
              <a:t>میزان هزینه برنامه وشماره حساب</a:t>
            </a:r>
            <a:endParaRPr lang="en-US" dirty="0"/>
          </a:p>
        </p:txBody>
      </p:sp>
      <p:pic>
        <p:nvPicPr>
          <p:cNvPr id="4" name="Picture 3" descr="11.jpg"/>
          <p:cNvPicPr>
            <a:picLocks noChangeAspect="1"/>
          </p:cNvPicPr>
          <p:nvPr/>
        </p:nvPicPr>
        <p:blipFill>
          <a:blip r:embed="rId3" cstate="print"/>
          <a:srcRect l="17969" t="49976" r="33154" b="7112"/>
          <a:stretch>
            <a:fillRect/>
          </a:stretch>
        </p:blipFill>
        <p:spPr>
          <a:xfrm>
            <a:off x="1285852" y="1785926"/>
            <a:ext cx="7629630" cy="3643338"/>
          </a:xfrm>
          <a:prstGeom prst="rect">
            <a:avLst/>
          </a:prstGeo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3600" dirty="0" smtClean="0"/>
              <a:t>درکارنامه بازآموزی میزان امتیازها خود وگواهی سخنرانی وشرکت را ملاحظه کنید </a:t>
            </a:r>
            <a:endParaRPr lang="en-US" sz="3600" dirty="0"/>
          </a:p>
        </p:txBody>
      </p:sp>
      <p:pic>
        <p:nvPicPr>
          <p:cNvPr id="11266" name="Picture 2"/>
          <p:cNvPicPr>
            <a:picLocks noGrp="1" noChangeAspect="1" noChangeArrowheads="1"/>
          </p:cNvPicPr>
          <p:nvPr>
            <p:ph idx="1"/>
          </p:nvPr>
        </p:nvPicPr>
        <p:blipFill>
          <a:blip r:embed="rId2" cstate="print"/>
          <a:srcRect l="2648" t="11996" r="5015" b="18555"/>
          <a:stretch>
            <a:fillRect/>
          </a:stretch>
        </p:blipFill>
        <p:spPr bwMode="auto">
          <a:xfrm>
            <a:off x="-1" y="1500174"/>
            <a:ext cx="9118087" cy="5357826"/>
          </a:xfrm>
          <a:prstGeom prst="rect">
            <a:avLst/>
          </a:prstGeom>
          <a:noFill/>
          <a:ln w="9525">
            <a:noFill/>
            <a:miter lim="800000"/>
            <a:headEnd/>
            <a:tailEnd/>
          </a:ln>
          <a:effectLst/>
        </p:spPr>
      </p:pic>
      <p:cxnSp>
        <p:nvCxnSpPr>
          <p:cNvPr id="6" name="Shape 5"/>
          <p:cNvCxnSpPr/>
          <p:nvPr/>
        </p:nvCxnSpPr>
        <p:spPr>
          <a:xfrm rot="16200000" flipH="1">
            <a:off x="6929454" y="1285860"/>
            <a:ext cx="1071570" cy="500066"/>
          </a:xfrm>
          <a:prstGeom prst="curved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lgn="r" rtl="1"/>
            <a:r>
              <a:rPr lang="fa-IR" sz="4000" b="1" dirty="0" smtClean="0"/>
              <a:t>از این به بعد در هر دوره ای که شرکت می کنید گواهی دوره را می توانید از طریق فایل الکترونیک خود داشته باشید و دیگر نگران مفقود شدن گواهی ها و محلی برای بایگانی آنها نخواهید بود .</a:t>
            </a:r>
            <a:endParaRPr lang="en-US" sz="4000" dirty="0" smtClean="0"/>
          </a:p>
          <a:p>
            <a:pPr algn="r"/>
            <a:endParaRPr lang="en-US" sz="4000" dirty="0"/>
          </a:p>
        </p:txBody>
      </p:sp>
      <p:pic>
        <p:nvPicPr>
          <p:cNvPr id="27650" name="Picture 2" descr="E:\NATURE\90\japanese_inspired_floral.png"/>
          <p:cNvPicPr>
            <a:picLocks noChangeAspect="1" noChangeArrowheads="1"/>
          </p:cNvPicPr>
          <p:nvPr/>
        </p:nvPicPr>
        <p:blipFill>
          <a:blip r:embed="rId2" cstate="print"/>
          <a:srcRect/>
          <a:stretch>
            <a:fillRect/>
          </a:stretch>
        </p:blipFill>
        <p:spPr bwMode="auto">
          <a:xfrm>
            <a:off x="0" y="3503679"/>
            <a:ext cx="4857752" cy="3354321"/>
          </a:xfrm>
          <a:prstGeom prst="rect">
            <a:avLst/>
          </a:prstGeom>
          <a:no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b="1" dirty="0" smtClean="0"/>
              <a:t>با کلیک روی آیکون مورد نظر در هر برنامه می توانید گواهی خود را رویت کنید ودر صورت نیاز پرینت بگیرید</a:t>
            </a:r>
            <a:br>
              <a:rPr lang="fa-IR" sz="2400" b="1" dirty="0" smtClean="0"/>
            </a:br>
            <a:endParaRPr lang="en-US" sz="2400" b="1" dirty="0"/>
          </a:p>
        </p:txBody>
      </p:sp>
      <p:pic>
        <p:nvPicPr>
          <p:cNvPr id="15362" name="Picture 2"/>
          <p:cNvPicPr>
            <a:picLocks noGrp="1" noChangeAspect="1" noChangeArrowheads="1"/>
          </p:cNvPicPr>
          <p:nvPr>
            <p:ph idx="1"/>
          </p:nvPr>
        </p:nvPicPr>
        <p:blipFill>
          <a:blip r:embed="rId2" cstate="print"/>
          <a:srcRect l="5015" t="13574" r="6199" b="10663"/>
          <a:stretch>
            <a:fillRect/>
          </a:stretch>
        </p:blipFill>
        <p:spPr bwMode="auto">
          <a:xfrm>
            <a:off x="0" y="1142980"/>
            <a:ext cx="8929718" cy="5715020"/>
          </a:xfrm>
          <a:prstGeom prst="rect">
            <a:avLst/>
          </a:prstGeom>
          <a:noFill/>
          <a:ln w="9525">
            <a:noFill/>
            <a:miter lim="800000"/>
            <a:headEnd/>
            <a:tailEnd/>
          </a:ln>
          <a:effectLst/>
        </p:spPr>
      </p:pic>
      <p:cxnSp>
        <p:nvCxnSpPr>
          <p:cNvPr id="7" name="Straight Arrow Connector 6"/>
          <p:cNvCxnSpPr>
            <a:stCxn id="2" idx="1"/>
          </p:cNvCxnSpPr>
          <p:nvPr/>
        </p:nvCxnSpPr>
        <p:spPr>
          <a:xfrm rot="10800000" flipH="1" flipV="1">
            <a:off x="457200" y="846138"/>
            <a:ext cx="42834" cy="8683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929454" y="1428736"/>
            <a:ext cx="471462" cy="110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برنامه های بارنگ زرد هنوز شرکت نکرده اید یا غیبت داشته اید وگواهی صادر نشده است </a:t>
            </a:r>
            <a:endParaRPr lang="en-US" dirty="0"/>
          </a:p>
        </p:txBody>
      </p:sp>
      <p:pic>
        <p:nvPicPr>
          <p:cNvPr id="16386" name="Picture 2"/>
          <p:cNvPicPr>
            <a:picLocks noGrp="1" noChangeAspect="1" noChangeArrowheads="1"/>
          </p:cNvPicPr>
          <p:nvPr>
            <p:ph idx="1"/>
          </p:nvPr>
        </p:nvPicPr>
        <p:blipFill>
          <a:blip r:embed="rId2" cstate="print"/>
          <a:srcRect l="3832" t="11996" r="5015" b="39074"/>
          <a:stretch>
            <a:fillRect/>
          </a:stretch>
        </p:blipFill>
        <p:spPr bwMode="auto">
          <a:xfrm>
            <a:off x="0" y="2071678"/>
            <a:ext cx="9144000" cy="3681351"/>
          </a:xfrm>
          <a:prstGeom prst="rect">
            <a:avLst/>
          </a:prstGeom>
          <a:noFill/>
          <a:ln w="9525">
            <a:noFill/>
            <a:miter lim="800000"/>
            <a:headEnd/>
            <a:tailEnd/>
          </a:ln>
          <a:effectLst/>
        </p:spPr>
      </p:pic>
      <p:pic>
        <p:nvPicPr>
          <p:cNvPr id="16387" name="Picture 3" descr="E:\NATURE\901\1374131260.gif"/>
          <p:cNvPicPr>
            <a:picLocks noChangeAspect="1" noChangeArrowheads="1" noCrop="1"/>
          </p:cNvPicPr>
          <p:nvPr/>
        </p:nvPicPr>
        <p:blipFill>
          <a:blip r:embed="rId3" cstate="print"/>
          <a:srcRect/>
          <a:stretch>
            <a:fillRect/>
          </a:stretch>
        </p:blipFill>
        <p:spPr bwMode="auto">
          <a:xfrm>
            <a:off x="1643042" y="5929330"/>
            <a:ext cx="5885275" cy="571504"/>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لطفا بخشنامه ها واخباردر منوی اصلی را مطالعه کنید </a:t>
            </a:r>
            <a:endParaRPr lang="en-US" dirty="0"/>
          </a:p>
        </p:txBody>
      </p:sp>
      <p:pic>
        <p:nvPicPr>
          <p:cNvPr id="9219" name="Picture 3"/>
          <p:cNvPicPr>
            <a:picLocks noGrp="1" noChangeAspect="1" noChangeArrowheads="1"/>
          </p:cNvPicPr>
          <p:nvPr>
            <p:ph idx="1"/>
          </p:nvPr>
        </p:nvPicPr>
        <p:blipFill>
          <a:blip r:embed="rId2" cstate="print"/>
          <a:srcRect l="25140" t="24623" r="5015" b="7506"/>
          <a:stretch>
            <a:fillRect/>
          </a:stretch>
        </p:blipFill>
        <p:spPr bwMode="auto">
          <a:xfrm>
            <a:off x="1000100" y="1571612"/>
            <a:ext cx="6715172" cy="4894108"/>
          </a:xfrm>
          <a:prstGeom prst="rect">
            <a:avLst/>
          </a:prstGeom>
          <a:noFill/>
          <a:ln w="9525">
            <a:noFill/>
            <a:miter lim="800000"/>
            <a:headEnd/>
            <a:tailEnd/>
          </a:ln>
          <a:effectLst/>
        </p:spPr>
      </p:pic>
      <p:cxnSp>
        <p:nvCxnSpPr>
          <p:cNvPr id="8" name="Elbow Connector 7"/>
          <p:cNvCxnSpPr/>
          <p:nvPr/>
        </p:nvCxnSpPr>
        <p:spPr>
          <a:xfrm rot="10800000" flipV="1">
            <a:off x="7572396" y="3214686"/>
            <a:ext cx="1285884" cy="785818"/>
          </a:xfrm>
          <a:prstGeom prst="bentConnector3">
            <a:avLst>
              <a:gd name="adj1" fmla="val 50000"/>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NATURE\jadid\49363497425648002975.jpg"/>
          <p:cNvPicPr>
            <a:picLocks noChangeAspect="1" noChangeArrowheads="1"/>
          </p:cNvPicPr>
          <p:nvPr/>
        </p:nvPicPr>
        <p:blipFill>
          <a:blip r:embed="rId2" cstate="print"/>
          <a:srcRect b="10064"/>
          <a:stretch>
            <a:fillRect/>
          </a:stretch>
        </p:blipFill>
        <p:spPr bwMode="auto">
          <a:xfrm>
            <a:off x="-1" y="0"/>
            <a:ext cx="9167827"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NATURE\902\17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rot="20897529">
            <a:off x="1417749" y="3109746"/>
            <a:ext cx="4143404" cy="2428892"/>
          </a:xfrm>
        </p:spPr>
        <p:txBody>
          <a:bodyPr/>
          <a:lstStyle/>
          <a:p>
            <a:r>
              <a:rPr lang="en-US" sz="6600" b="1" dirty="0" smtClean="0"/>
              <a:t>CME</a:t>
            </a:r>
            <a:endParaRPr lang="fa-IR" sz="6600" b="1" dirty="0" smtClean="0"/>
          </a:p>
          <a:p>
            <a:pPr>
              <a:buNone/>
            </a:pPr>
            <a:r>
              <a:rPr lang="en-US" b="1" dirty="0" smtClean="0"/>
              <a:t>(Continuing Medical Education)</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NATURE\90\flower-heart-cornebr.gif"/>
          <p:cNvPicPr>
            <a:picLocks noChangeAspect="1" noChangeArrowheads="1"/>
          </p:cNvPicPr>
          <p:nvPr/>
        </p:nvPicPr>
        <p:blipFill>
          <a:blip r:embed="rId2" cstate="print"/>
          <a:srcRect/>
          <a:stretch>
            <a:fillRect/>
          </a:stretch>
        </p:blipFill>
        <p:spPr bwMode="auto">
          <a:xfrm>
            <a:off x="0" y="0"/>
            <a:ext cx="4286248" cy="6858000"/>
          </a:xfrm>
          <a:prstGeom prst="rect">
            <a:avLst/>
          </a:prstGeom>
          <a:noFill/>
        </p:spPr>
      </p:pic>
      <p:sp>
        <p:nvSpPr>
          <p:cNvPr id="2" name="Title 1"/>
          <p:cNvSpPr>
            <a:spLocks noGrp="1"/>
          </p:cNvSpPr>
          <p:nvPr>
            <p:ph type="title"/>
          </p:nvPr>
        </p:nvSpPr>
        <p:spPr/>
        <p:txBody>
          <a:bodyPr/>
          <a:lstStyle/>
          <a:p>
            <a:pPr algn="r"/>
            <a:r>
              <a:rPr lang="fa-IR" b="1" dirty="0" smtClean="0"/>
              <a:t>پروفایل من :</a:t>
            </a:r>
            <a:endParaRPr lang="en-US" dirty="0"/>
          </a:p>
        </p:txBody>
      </p:sp>
      <p:sp>
        <p:nvSpPr>
          <p:cNvPr id="3" name="Content Placeholder 2"/>
          <p:cNvSpPr>
            <a:spLocks noGrp="1"/>
          </p:cNvSpPr>
          <p:nvPr>
            <p:ph idx="1"/>
          </p:nvPr>
        </p:nvSpPr>
        <p:spPr>
          <a:xfrm>
            <a:off x="857224" y="1600200"/>
            <a:ext cx="8286776" cy="5043510"/>
          </a:xfrm>
        </p:spPr>
        <p:txBody>
          <a:bodyPr>
            <a:normAutofit/>
          </a:bodyPr>
          <a:lstStyle/>
          <a:p>
            <a:pPr algn="r" rtl="1"/>
            <a:r>
              <a:rPr lang="fa-IR" b="1" dirty="0" smtClean="0"/>
              <a:t>گزینه اول پروفايل </a:t>
            </a:r>
            <a:r>
              <a:rPr lang="fa-IR" b="1" dirty="0" smtClean="0">
                <a:solidFill>
                  <a:srgbClr val="FF0000"/>
                </a:solidFill>
              </a:rPr>
              <a:t>درخواست دبیری</a:t>
            </a:r>
            <a:r>
              <a:rPr lang="fa-IR" b="1" dirty="0" smtClean="0"/>
              <a:t>: دبير برنامه که خود مشمول نيز مي باشد برای اینکه بتوانید یک برنامه را خود ثبت نمایید، باید حتما به صورت دبیر علمی در سامانه معرفی شود. برای این کارلازم است  ابتدا در این قسمت درخواست دبیری خود را ثبت کرده و برا ی مدیر مرکز ارسال نمایید.تذکر1: بر اساس بخشنامه مربوطه دبير علمي برنامه لازم است عضو هيئت علمي باشد و رشته تخصصي وي متناسب با عنوان (محتواي برنامه) باشد.تذکر2: پرکردن قسمت مستندات درخواست الزامی نمی باشد</a:t>
            </a:r>
            <a:endParaRPr lang="en-US" dirty="0" smtClean="0"/>
          </a:p>
          <a:p>
            <a:pPr algn="r" rtl="1"/>
            <a:endParaRPr lang="en-US"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E:\NATURE\90\aa.jpg"/>
          <p:cNvPicPr>
            <a:picLocks noChangeAspect="1" noChangeArrowheads="1"/>
          </p:cNvPicPr>
          <p:nvPr/>
        </p:nvPicPr>
        <p:blipFill>
          <a:blip r:embed="rId2" cstate="print"/>
          <a:srcRect/>
          <a:stretch>
            <a:fillRect/>
          </a:stretch>
        </p:blipFill>
        <p:spPr bwMode="auto">
          <a:xfrm>
            <a:off x="0" y="0"/>
            <a:ext cx="9048958" cy="6858000"/>
          </a:xfrm>
          <a:prstGeom prst="rect">
            <a:avLst/>
          </a:prstGeom>
          <a:noFill/>
        </p:spPr>
      </p:pic>
      <p:sp>
        <p:nvSpPr>
          <p:cNvPr id="3" name="Content Placeholder 2"/>
          <p:cNvSpPr>
            <a:spLocks noGrp="1"/>
          </p:cNvSpPr>
          <p:nvPr>
            <p:ph idx="1"/>
          </p:nvPr>
        </p:nvSpPr>
        <p:spPr>
          <a:xfrm>
            <a:off x="785786" y="1285860"/>
            <a:ext cx="7215238" cy="4840303"/>
          </a:xfrm>
        </p:spPr>
        <p:txBody>
          <a:bodyPr/>
          <a:lstStyle/>
          <a:p>
            <a:pPr algn="r" rtl="1"/>
            <a:r>
              <a:rPr lang="fa-IR" b="1" dirty="0" smtClean="0"/>
              <a:t>گزینه دوم  پروفايل مشخصات فردی :در این قسمت  مشمول می توانید مشخصات خود را که در موقع ثبت نام وارد کرده است ، ویرایش نمایید.</a:t>
            </a:r>
            <a:endParaRPr lang="en-US" dirty="0" smtClean="0"/>
          </a:p>
          <a:p>
            <a:pPr algn="r" rtl="1"/>
            <a:r>
              <a:rPr lang="fa-IR" b="1" dirty="0" smtClean="0"/>
              <a:t>گزینه سوم : تغییر رمز عبور:در این قسمت میتوانید رمز عبور خود را تغییر دهید.</a:t>
            </a:r>
            <a:endParaRPr lang="en-US" dirty="0" smtClean="0"/>
          </a:p>
          <a:p>
            <a:pPr algn="r" rtl="1"/>
            <a:r>
              <a:rPr lang="fa-IR" b="1" dirty="0" smtClean="0"/>
              <a:t>خروج از سیستم:لطفا در پایان کار خود برای خارج شدن از سیستم حتما بر روی این گزینه کلیک نمایید.</a:t>
            </a:r>
            <a:endParaRPr lang="en-US" dirty="0" smtClean="0"/>
          </a:p>
          <a:p>
            <a:pPr algn="r"/>
            <a:endParaRPr lang="en-US"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NATURE\901\25.jpg"/>
          <p:cNvPicPr>
            <a:picLocks noChangeAspect="1" noChangeArrowheads="1"/>
          </p:cNvPicPr>
          <p:nvPr/>
        </p:nvPicPr>
        <p:blipFill>
          <a:blip r:embed="rId2" cstate="print"/>
          <a:srcRect/>
          <a:stretch>
            <a:fillRect/>
          </a:stretch>
        </p:blipFill>
        <p:spPr bwMode="auto">
          <a:xfrm>
            <a:off x="142844" y="1202493"/>
            <a:ext cx="5715040" cy="5655508"/>
          </a:xfrm>
          <a:prstGeom prst="rect">
            <a:avLst/>
          </a:prstGeom>
          <a:noFill/>
        </p:spPr>
      </p:pic>
      <p:pic>
        <p:nvPicPr>
          <p:cNvPr id="10242" name="Picture 2"/>
          <p:cNvPicPr>
            <a:picLocks noGrp="1" noChangeAspect="1" noChangeArrowheads="1"/>
          </p:cNvPicPr>
          <p:nvPr>
            <p:ph idx="1"/>
          </p:nvPr>
        </p:nvPicPr>
        <p:blipFill>
          <a:blip r:embed="rId3" cstate="print"/>
          <a:srcRect l="72515" t="29358" r="4780" b="43809"/>
          <a:stretch>
            <a:fillRect/>
          </a:stretch>
        </p:blipFill>
        <p:spPr bwMode="auto">
          <a:xfrm>
            <a:off x="3000364" y="500042"/>
            <a:ext cx="5988185" cy="535785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NATURE\90\i.jpg"/>
          <p:cNvPicPr>
            <a:picLocks noChangeAspect="1" noChangeArrowheads="1"/>
          </p:cNvPicPr>
          <p:nvPr/>
        </p:nvPicPr>
        <p:blipFill>
          <a:blip r:embed="rId2" cstate="print"/>
          <a:srcRect/>
          <a:stretch>
            <a:fillRect/>
          </a:stretch>
        </p:blipFill>
        <p:spPr bwMode="auto">
          <a:xfrm>
            <a:off x="0" y="0"/>
            <a:ext cx="9189738" cy="6858000"/>
          </a:xfrm>
          <a:prstGeom prst="rect">
            <a:avLst/>
          </a:prstGeom>
          <a:noFill/>
        </p:spPr>
      </p:pic>
      <p:sp>
        <p:nvSpPr>
          <p:cNvPr id="3" name="Content Placeholder 2"/>
          <p:cNvSpPr>
            <a:spLocks noGrp="1"/>
          </p:cNvSpPr>
          <p:nvPr>
            <p:ph idx="1"/>
          </p:nvPr>
        </p:nvSpPr>
        <p:spPr>
          <a:xfrm>
            <a:off x="1857356" y="3857628"/>
            <a:ext cx="7286644" cy="3000372"/>
          </a:xfrm>
        </p:spPr>
        <p:txBody>
          <a:bodyPr>
            <a:normAutofit/>
          </a:bodyPr>
          <a:lstStyle/>
          <a:p>
            <a:pPr algn="r" rtl="1"/>
            <a:r>
              <a:rPr lang="fa-IR" sz="3600" b="1" dirty="0" smtClean="0"/>
              <a:t>برای تغییر میزبانی به دانشکده دیگر وشرکت در برنامه های آن دانشگاه وارد قسمت پروفایل شخصی شده وتغییر میزبان را انتخاب کنید و وقتی عضو آن دانشگاه شدید در برنامه ها ثبت نام کنید </a:t>
            </a:r>
            <a:endParaRPr lang="en-US" sz="3600" dirty="0" smtClean="0"/>
          </a:p>
          <a:p>
            <a:pPr algn="r">
              <a:buNone/>
            </a:pPr>
            <a:endParaRPr lang="en-US" sz="3600"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تغییر مرکز میزبان</a:t>
            </a:r>
            <a:endParaRPr lang="en-US" dirty="0"/>
          </a:p>
        </p:txBody>
      </p:sp>
      <p:pic>
        <p:nvPicPr>
          <p:cNvPr id="6" name="Picture 5" descr="12.jpg"/>
          <p:cNvPicPr>
            <a:picLocks noChangeAspect="1"/>
          </p:cNvPicPr>
          <p:nvPr/>
        </p:nvPicPr>
        <p:blipFill>
          <a:blip r:embed="rId2" cstate="print"/>
          <a:srcRect l="17187" t="15413" r="15625" b="14030"/>
          <a:stretch>
            <a:fillRect/>
          </a:stretch>
        </p:blipFill>
        <p:spPr>
          <a:xfrm>
            <a:off x="1" y="1571612"/>
            <a:ext cx="9144000" cy="5286388"/>
          </a:xfrm>
          <a:prstGeom prst="rect">
            <a:avLst/>
          </a:prstGeo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cstate="print"/>
          <a:srcRect l="19695" t="15152" r="15238" b="7506"/>
          <a:stretch>
            <a:fillRect/>
          </a:stretch>
        </p:blipFill>
        <p:spPr>
          <a:xfrm>
            <a:off x="204045" y="428604"/>
            <a:ext cx="8939955" cy="6000792"/>
          </a:xfrm>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cstate="print"/>
          <a:srcRect l="16044" t="15784" r="13541" b="25815"/>
          <a:stretch>
            <a:fillRect/>
          </a:stretch>
        </p:blipFill>
        <p:spPr>
          <a:xfrm>
            <a:off x="0" y="357166"/>
            <a:ext cx="9144000" cy="5715040"/>
          </a:xfr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lgn="ctr" rtl="1"/>
            <a:r>
              <a:rPr lang="fa-IR" sz="4400" b="1" dirty="0" smtClean="0"/>
              <a:t>از این به بعد نیازی به حضور در دفاتر آموزش مداوم دانشگاه ها نیست </a:t>
            </a:r>
            <a:endParaRPr lang="en-US" sz="4400" dirty="0" smtClean="0"/>
          </a:p>
          <a:p>
            <a:pPr algn="ctr" rtl="1">
              <a:buNone/>
            </a:pPr>
            <a:r>
              <a:rPr lang="fa-IR" sz="4400" b="1" dirty="0" smtClean="0"/>
              <a:t>از منزل به راحتی در برنامه ها ثبت نام کنید </a:t>
            </a:r>
            <a:endParaRPr lang="en-US" sz="4400" dirty="0" smtClean="0"/>
          </a:p>
          <a:p>
            <a:pPr algn="ctr"/>
            <a:endParaRPr lang="en-US" sz="4400" dirty="0"/>
          </a:p>
        </p:txBody>
      </p:sp>
      <p:pic>
        <p:nvPicPr>
          <p:cNvPr id="1026" name="Picture 2" descr="6"/>
          <p:cNvPicPr>
            <a:picLocks noChangeAspect="1" noChangeArrowheads="1"/>
          </p:cNvPicPr>
          <p:nvPr/>
        </p:nvPicPr>
        <p:blipFill>
          <a:blip r:embed="rId2" cstate="print"/>
          <a:srcRect/>
          <a:stretch>
            <a:fillRect/>
          </a:stretch>
        </p:blipFill>
        <p:spPr bwMode="auto">
          <a:xfrm>
            <a:off x="285720" y="3227211"/>
            <a:ext cx="3786214" cy="343394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NATURE\jadid\31251378203018459311.jpg"/>
          <p:cNvPicPr>
            <a:picLocks noChangeAspect="1" noChangeArrowheads="1"/>
          </p:cNvPicPr>
          <p:nvPr/>
        </p:nvPicPr>
        <p:blipFill>
          <a:blip r:embed="rId2" cstate="print"/>
          <a:srcRect b="9677"/>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NATURE\903\25.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Content Placeholder 2"/>
          <p:cNvSpPr>
            <a:spLocks noGrp="1"/>
          </p:cNvSpPr>
          <p:nvPr>
            <p:ph idx="1"/>
          </p:nvPr>
        </p:nvSpPr>
        <p:spPr>
          <a:xfrm>
            <a:off x="0" y="500042"/>
            <a:ext cx="6143636" cy="5429288"/>
          </a:xfrm>
        </p:spPr>
        <p:txBody>
          <a:bodyPr>
            <a:normAutofit/>
          </a:bodyPr>
          <a:lstStyle/>
          <a:p>
            <a:pPr algn="r" rtl="1"/>
            <a:r>
              <a:rPr lang="fa-IR" sz="4800" b="1" dirty="0" smtClean="0"/>
              <a:t>کلیه پزشکان  ، داروسازان ، دندانپزشکان و کادر پیراپزشکی ملزم می باشند در سایت آموزش مداوم ثبت نام نمایند. </a:t>
            </a:r>
            <a:endParaRPr lang="en-US" sz="48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NATURE\902\106.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Title 1"/>
          <p:cNvSpPr>
            <a:spLocks noGrp="1"/>
          </p:cNvSpPr>
          <p:nvPr>
            <p:ph type="title"/>
          </p:nvPr>
        </p:nvSpPr>
        <p:spPr/>
        <p:txBody>
          <a:bodyPr/>
          <a:lstStyle/>
          <a:p>
            <a:r>
              <a:rPr lang="fa-IR" b="1" dirty="0" smtClean="0"/>
              <a:t>مزایای عضویت </a:t>
            </a:r>
            <a:endParaRPr lang="en-US" dirty="0"/>
          </a:p>
        </p:txBody>
      </p:sp>
      <p:sp>
        <p:nvSpPr>
          <p:cNvPr id="3" name="Content Placeholder 2"/>
          <p:cNvSpPr>
            <a:spLocks noGrp="1"/>
          </p:cNvSpPr>
          <p:nvPr>
            <p:ph idx="1"/>
          </p:nvPr>
        </p:nvSpPr>
        <p:spPr/>
        <p:txBody>
          <a:bodyPr/>
          <a:lstStyle/>
          <a:p>
            <a:pPr algn="r" rtl="1"/>
            <a:r>
              <a:rPr lang="fa-IR" b="1" dirty="0" smtClean="0"/>
              <a:t>اطلاع از آیین نامه وقوانین مربوطه ، اطلاع در خصوص برنامه های آموزش مداوم ازطریق پیام کوتاه ولیست الکترونیک ، تسریع در صدور تمدید پروانه بدون حضور وپیگیری ، رویت برنامه های ارائه شده در کلیه مراکز کشور و...</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NATURE\903\9.pn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
        <p:nvSpPr>
          <p:cNvPr id="3" name="Content Placeholder 2"/>
          <p:cNvSpPr>
            <a:spLocks noGrp="1"/>
          </p:cNvSpPr>
          <p:nvPr>
            <p:ph idx="1"/>
          </p:nvPr>
        </p:nvSpPr>
        <p:spPr>
          <a:xfrm>
            <a:off x="1500166" y="1600200"/>
            <a:ext cx="6072230" cy="4525963"/>
          </a:xfrm>
        </p:spPr>
        <p:txBody>
          <a:bodyPr>
            <a:normAutofit/>
          </a:bodyPr>
          <a:lstStyle/>
          <a:p>
            <a:pPr algn="ctr" rtl="1"/>
            <a:r>
              <a:rPr lang="fa-IR" sz="3600" b="1" dirty="0" smtClean="0">
                <a:solidFill>
                  <a:srgbClr val="FFFF00"/>
                </a:solidFill>
              </a:rPr>
              <a:t>نکته : از ابتدای سال 91 کلیه مشمولان امتیاز هر سال را همان سال باید کسب کنند وامتیاز مازاد برای هر سال دیگر قابل محاسبه نخواهد بود .</a:t>
            </a:r>
            <a:endParaRPr lang="en-US" sz="36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NATURE\90\florist-background-slide-template-550x412.jpg"/>
          <p:cNvPicPr>
            <a:picLocks noChangeAspect="1" noChangeArrowheads="1"/>
          </p:cNvPicPr>
          <p:nvPr/>
        </p:nvPicPr>
        <p:blipFill>
          <a:blip r:embed="rId2" cstate="print"/>
          <a:srcRect/>
          <a:stretch>
            <a:fillRect/>
          </a:stretch>
        </p:blipFill>
        <p:spPr bwMode="auto">
          <a:xfrm>
            <a:off x="0" y="2273300"/>
            <a:ext cx="6985000" cy="4584700"/>
          </a:xfrm>
          <a:prstGeom prst="rect">
            <a:avLst/>
          </a:prstGeom>
          <a:noFill/>
        </p:spPr>
      </p:pic>
      <p:sp>
        <p:nvSpPr>
          <p:cNvPr id="3" name="Content Placeholder 2"/>
          <p:cNvSpPr>
            <a:spLocks noGrp="1"/>
          </p:cNvSpPr>
          <p:nvPr>
            <p:ph idx="1"/>
          </p:nvPr>
        </p:nvSpPr>
        <p:spPr>
          <a:xfrm>
            <a:off x="457200" y="500042"/>
            <a:ext cx="8229600" cy="5626121"/>
          </a:xfrm>
        </p:spPr>
        <p:txBody>
          <a:bodyPr/>
          <a:lstStyle/>
          <a:p>
            <a:pPr algn="r" rtl="1"/>
            <a:r>
              <a:rPr lang="fa-IR" b="1" dirty="0" smtClean="0"/>
              <a:t>با توجه به اينکه ازکد ملي به علت منحصر به فرد بودن آن به عنوان نام کاربری در کل سامانه استفاده مي شود، کد ملي به دقت درج و سپس کد امنیتی را وارد نماييد. بعد از وارد نمودن کد و رمز عبور، صفحه نخست  يا صفحه شخصي  شما نمايش داده می شود .</a:t>
            </a: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NATURE\90\QS_thai_backgrou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785786" y="3357562"/>
            <a:ext cx="8072494" cy="2768601"/>
          </a:xfrm>
        </p:spPr>
        <p:txBody>
          <a:bodyPr>
            <a:normAutofit/>
          </a:bodyPr>
          <a:lstStyle/>
          <a:p>
            <a:pPr algn="ctr" rtl="1">
              <a:buNone/>
            </a:pPr>
            <a:r>
              <a:rPr lang="fa-IR" sz="6000" b="1" dirty="0" smtClean="0"/>
              <a:t>مراحل عضویت در سامانه</a:t>
            </a:r>
            <a:endParaRPr lang="en-US" sz="6000" b="1"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538</Words>
  <Application>Microsoft Office PowerPoint</Application>
  <PresentationFormat>On-screen Show (4:3)</PresentationFormat>
  <Paragraphs>48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Office Theme</vt:lpstr>
      <vt:lpstr>PowerPoint Presentation</vt:lpstr>
      <vt:lpstr>سامانه آموزش مداوم کشوری</vt:lpstr>
      <vt:lpstr>آدرس سامانه آموزش مداوم کشوری</vt:lpstr>
      <vt:lpstr>PowerPoint Presentation</vt:lpstr>
      <vt:lpstr>PowerPoint Presentation</vt:lpstr>
      <vt:lpstr>مزایای عضویت </vt:lpstr>
      <vt:lpstr>PowerPoint Presentation</vt:lpstr>
      <vt:lpstr>PowerPoint Presentation</vt:lpstr>
      <vt:lpstr>PowerPoint Presentation</vt:lpstr>
      <vt:lpstr>وارد آدرس سامانه شوید  www.ircme.ir</vt:lpstr>
      <vt:lpstr>PowerPoint Presentation</vt:lpstr>
      <vt:lpstr>PowerPoint Presentation</vt:lpstr>
      <vt:lpstr>روی لینک دانشگاه البرز کلیک کنید </vt:lpstr>
      <vt:lpstr>PowerPoint Presentation</vt:lpstr>
      <vt:lpstr>پس از اتمام مراحل ثبت نام ، سامانه به شما رمز عبور می دهد آنرا یادداشت کنید .</vt:lpstr>
      <vt:lpstr>درصورتی که رمز عبور خود را فراموش کرده اید روی بازیابی رمز عبور کلی کنید:</vt:lpstr>
      <vt:lpstr>PowerPoint Presentation</vt:lpstr>
      <vt:lpstr>PowerPoint Presentation</vt:lpstr>
      <vt:lpstr>PowerPoint Presentation</vt:lpstr>
      <vt:lpstr>برنامه های حضوری</vt:lpstr>
      <vt:lpstr>دربرنامه های حضوری می توانید برنامه های جدید را برای ثبت نام مشاهده کنید </vt:lpstr>
      <vt:lpstr>برای ثبت نام در برنامه ها روی مشاهده وثبت نام  برنامه های جدید کلیک کنید وسپس روی آیکون آبی رنگ کلیک کنید </vt:lpstr>
      <vt:lpstr>بعد از کلیک روی آیکون ثبت نام این پیام برای شما می آید</vt:lpstr>
      <vt:lpstr>نام کاربری را کد ملی خود وارد کنید  رمز عبور به حروف کوچک انگلیسی کد امنیتی عددی که داده را تکرار کنید</vt:lpstr>
      <vt:lpstr>برای ثبت نام در برنامه ها روی مشاهده وثبت نام کلیک کنید</vt:lpstr>
      <vt:lpstr>هنگام ثبت نام در برنامه ها              می توانید در قسمت مجری فقط دانشگاه خود را انتخاب کنید </vt:lpstr>
      <vt:lpstr>PowerPoint Presentation</vt:lpstr>
      <vt:lpstr>PowerPoint Presentation</vt:lpstr>
      <vt:lpstr>برای دیدن مشخصات کامل برنامه روی ایکون مورد نظر کلیک کنید </vt:lpstr>
      <vt:lpstr>PowerPoint Presentation</vt:lpstr>
      <vt:lpstr>ثبت نام در برنامه </vt:lpstr>
      <vt:lpstr>PowerPoint Presentation</vt:lpstr>
      <vt:lpstr>میزان هزینه برنامه وشماره حساب</vt:lpstr>
      <vt:lpstr>درکارنامه بازآموزی میزان امتیازها خود وگواهی سخنرانی وشرکت را ملاحظه کنید </vt:lpstr>
      <vt:lpstr>PowerPoint Presentation</vt:lpstr>
      <vt:lpstr>با کلیک روی آیکون مورد نظر در هر برنامه می توانید گواهی خود را رویت کنید ودر صورت نیاز پرینت بگیرید </vt:lpstr>
      <vt:lpstr>برنامه های بارنگ زرد هنوز شرکت نکرده اید یا غیبت داشته اید وگواهی صادر نشده است </vt:lpstr>
      <vt:lpstr>لطفا بخشنامه ها واخباردر منوی اصلی را مطالعه کنید </vt:lpstr>
      <vt:lpstr>PowerPoint Presentation</vt:lpstr>
      <vt:lpstr>پروفایل من :</vt:lpstr>
      <vt:lpstr>PowerPoint Presentation</vt:lpstr>
      <vt:lpstr>PowerPoint Presentation</vt:lpstr>
      <vt:lpstr>PowerPoint Presentation</vt:lpstr>
      <vt:lpstr>تغییر مرکز میزبان</vt:lpstr>
      <vt:lpstr>PowerPoint Presentation</vt:lpstr>
      <vt:lpstr>PowerPoint Presentation</vt:lpstr>
      <vt:lpstr>PowerPoint Presentation</vt:lpstr>
      <vt:lpstr>PowerPoint Presentation</vt:lpstr>
    </vt:vector>
  </TitlesOfParts>
  <Company>www.AsanDownload.com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سامانه آموزش مداوم کشوری</dc:title>
  <dc:creator>tahamtani</dc:creator>
  <cp:lastModifiedBy>Fatemeh Mehrvar</cp:lastModifiedBy>
  <cp:revision>69</cp:revision>
  <dcterms:created xsi:type="dcterms:W3CDTF">2012-05-27T10:31:20Z</dcterms:created>
  <dcterms:modified xsi:type="dcterms:W3CDTF">2025-05-29T06:05:07Z</dcterms:modified>
</cp:coreProperties>
</file>